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29"/>
  </p:notesMasterIdLst>
  <p:sldIdLst>
    <p:sldId id="258" r:id="rId3"/>
    <p:sldId id="353" r:id="rId4"/>
    <p:sldId id="370" r:id="rId5"/>
    <p:sldId id="394" r:id="rId6"/>
    <p:sldId id="386" r:id="rId7"/>
    <p:sldId id="388" r:id="rId8"/>
    <p:sldId id="421" r:id="rId9"/>
    <p:sldId id="422" r:id="rId10"/>
    <p:sldId id="391" r:id="rId11"/>
    <p:sldId id="398" r:id="rId12"/>
    <p:sldId id="400" r:id="rId13"/>
    <p:sldId id="399" r:id="rId14"/>
    <p:sldId id="402" r:id="rId15"/>
    <p:sldId id="328" r:id="rId16"/>
    <p:sldId id="403" r:id="rId17"/>
    <p:sldId id="410" r:id="rId18"/>
    <p:sldId id="411" r:id="rId19"/>
    <p:sldId id="412" r:id="rId20"/>
    <p:sldId id="413" r:id="rId21"/>
    <p:sldId id="414" r:id="rId22"/>
    <p:sldId id="393" r:id="rId23"/>
    <p:sldId id="419" r:id="rId24"/>
    <p:sldId id="420" r:id="rId25"/>
    <p:sldId id="418" r:id="rId26"/>
    <p:sldId id="415" r:id="rId27"/>
    <p:sldId id="417" r:id="rId28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F0054"/>
    <a:srgbClr val="FBD025"/>
    <a:srgbClr val="23C2BC"/>
    <a:srgbClr val="7A7A7A"/>
    <a:srgbClr val="2C2C2C"/>
    <a:srgbClr val="F0F0F0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9222" autoAdjust="0"/>
  </p:normalViewPr>
  <p:slideViewPr>
    <p:cSldViewPr>
      <p:cViewPr>
        <p:scale>
          <a:sx n="135" d="100"/>
          <a:sy n="135" d="100"/>
        </p:scale>
        <p:origin x="-208" y="-80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/Relationships>
</file>

<file path=ppt/media/image1.png>
</file>

<file path=ppt/media/image10.jpeg>
</file>

<file path=ppt/media/image11.jpeg>
</file>

<file path=ppt/media/image6.pn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12/14/14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on initial</a:t>
            </a:r>
            <a:r>
              <a:rPr lang="en-US" baseline="0" dirty="0" smtClean="0"/>
              <a:t> </a:t>
            </a:r>
            <a:r>
              <a:rPr lang="en-US" dirty="0" smtClean="0"/>
              <a:t>stuff</a:t>
            </a:r>
          </a:p>
          <a:p>
            <a:endParaRPr lang="en-US" dirty="0" smtClean="0"/>
          </a:p>
          <a:p>
            <a:r>
              <a:rPr lang="en-US" dirty="0" smtClean="0"/>
              <a:t>Note: example DS</a:t>
            </a:r>
            <a:r>
              <a:rPr lang="en-US" baseline="0" dirty="0" smtClean="0"/>
              <a:t> problem…write down some features, how could you build a predictive model from these?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</a:p>
          <a:p>
            <a:endParaRPr lang="en-US" dirty="0" smtClean="0"/>
          </a:p>
          <a:p>
            <a:r>
              <a:rPr lang="en-US" dirty="0" smtClean="0"/>
              <a:t>So what does data science look like?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of our classes will involve some hands-on work</a:t>
            </a:r>
            <a:r>
              <a:rPr lang="en-US" baseline="0" dirty="0" smtClean="0"/>
              <a:t> (in the exercises section)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52103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105138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5.xml"/><Relationship Id="rId13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17.xml"/><Relationship Id="rId15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slideLayout" Target="../slideLayouts/slideLayout10.xml"/><Relationship Id="rId8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  <p:sldLayoutId id="2147484117" r:id="rId3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  <p:sldLayoutId id="2147484116" r:id="rId14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jpe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10.jpe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4" Type="http://schemas.openxmlformats.org/officeDocument/2006/relationships/image" Target="../media/image8.emf"/><Relationship Id="rId1" Type="http://schemas.openxmlformats.org/officeDocument/2006/relationships/themeOverride" Target="../theme/themeOverride1.xml"/><Relationship Id="rId2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9000" dirty="0" smtClean="0"/>
              <a:t>DATA SCIENCE</a:t>
            </a:r>
            <a:br>
              <a:rPr lang="en-US" sz="9000" dirty="0" smtClean="0"/>
            </a:br>
            <a:r>
              <a:rPr lang="en-US" sz="6000" dirty="0" smtClean="0"/>
              <a:t>Class 1: Intro to Data Science</a:t>
            </a:r>
            <a:endParaRPr lang="en-US" sz="6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HOW DATA SCIENTISTS ADD VALUE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b="1" dirty="0"/>
              <a:t>5</a:t>
            </a:r>
            <a:r>
              <a:rPr lang="en-US" sz="2400" b="1" dirty="0" smtClean="0"/>
              <a:t> Minutes: </a:t>
            </a:r>
          </a:p>
          <a:p>
            <a:pPr marL="0" indent="0">
              <a:buNone/>
            </a:pPr>
            <a:r>
              <a:rPr lang="en-US" dirty="0" smtClean="0"/>
              <a:t>Take 5 minutes, search the internet, and write down as many examples as you can of data scientists in action.</a:t>
            </a:r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b="1" dirty="0" smtClean="0"/>
              <a:t>5 </a:t>
            </a:r>
            <a:r>
              <a:rPr lang="en-US" sz="2400" b="1" dirty="0"/>
              <a:t>Minutes: </a:t>
            </a:r>
          </a:p>
          <a:p>
            <a:pPr marL="0" indent="0">
              <a:buNone/>
            </a:pPr>
            <a:r>
              <a:rPr lang="en-US" dirty="0" smtClean="0"/>
              <a:t>In a small group, introduce yourselves. As a group, decide how to best “cluster” your examples around how the data scientist adds value. You can have as many clusters as you want! Make sure you have a label for each cluster.</a:t>
            </a: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4156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HOW DATA SCIENTISTS ADD VALUE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028700"/>
            <a:ext cx="8534400" cy="350520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Data mining techniques generally add value by doing one of three things:</a:t>
            </a:r>
          </a:p>
          <a:p>
            <a:pPr marL="457200" indent="-457200">
              <a:lnSpc>
                <a:spcPct val="150000"/>
              </a:lnSpc>
              <a:buSzPct val="100000"/>
              <a:buAutoNum type="arabicParenR"/>
            </a:pPr>
            <a:r>
              <a:rPr lang="en-US" dirty="0" smtClean="0"/>
              <a:t>Predicting the bad</a:t>
            </a:r>
          </a:p>
          <a:p>
            <a:pPr marL="457200" indent="-457200">
              <a:lnSpc>
                <a:spcPct val="150000"/>
              </a:lnSpc>
              <a:buSzPct val="100000"/>
              <a:buFont typeface="Lucida Grande"/>
              <a:buAutoNum type="arabicParenR"/>
            </a:pPr>
            <a:r>
              <a:rPr lang="en-US" dirty="0" smtClean="0"/>
              <a:t>Identifying </a:t>
            </a:r>
            <a:r>
              <a:rPr lang="en-US" dirty="0"/>
              <a:t>the good</a:t>
            </a:r>
          </a:p>
          <a:p>
            <a:pPr marL="457200" indent="-457200">
              <a:lnSpc>
                <a:spcPct val="150000"/>
              </a:lnSpc>
              <a:buSzPct val="100000"/>
              <a:buFont typeface="Lucida Grande"/>
              <a:buAutoNum type="arabicParenR"/>
            </a:pPr>
            <a:r>
              <a:rPr lang="en-US" dirty="0"/>
              <a:t>Automating existing </a:t>
            </a:r>
            <a:r>
              <a:rPr lang="en-US" dirty="0" smtClean="0"/>
              <a:t>processes</a:t>
            </a:r>
          </a:p>
          <a:p>
            <a:pPr marL="457200" indent="-457200">
              <a:lnSpc>
                <a:spcPct val="150000"/>
              </a:lnSpc>
              <a:buSzPct val="100000"/>
              <a:buFont typeface="Lucida Grande"/>
              <a:buAutoNum type="arabicParenR"/>
            </a:pPr>
            <a:r>
              <a:rPr lang="en-US" dirty="0"/>
              <a:t>Identifying patterns in </a:t>
            </a:r>
            <a:r>
              <a:rPr lang="en-US" dirty="0" smtClean="0"/>
              <a:t>data</a:t>
            </a:r>
          </a:p>
          <a:p>
            <a:pPr marL="457200" indent="-457200">
              <a:lnSpc>
                <a:spcPct val="150000"/>
              </a:lnSpc>
              <a:buSzPct val="100000"/>
              <a:buFont typeface="Lucida Grande"/>
              <a:buAutoNum type="arabicParenR"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Data scientists can be found within many fields: let’s look at some additional examples to motivate this course.</a:t>
            </a:r>
          </a:p>
        </p:txBody>
      </p:sp>
      <p:sp>
        <p:nvSpPr>
          <p:cNvPr id="7" name="Rectangle 6"/>
          <p:cNvSpPr/>
          <p:nvPr/>
        </p:nvSpPr>
        <p:spPr>
          <a:xfrm>
            <a:off x="414337" y="4762500"/>
            <a:ext cx="7537107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100" b="1" dirty="0" smtClean="0"/>
              <a:t>Source:  </a:t>
            </a:r>
            <a:r>
              <a:rPr lang="en-US" sz="1100" dirty="0" smtClean="0"/>
              <a:t>https</a:t>
            </a:r>
            <a:r>
              <a:rPr lang="en-US" sz="1100" dirty="0"/>
              <a:t>://www.youtube.com/watch?v=fPzmnRj671Y</a:t>
            </a:r>
          </a:p>
        </p:txBody>
      </p:sp>
    </p:spTree>
    <p:extLst>
      <p:ext uri="{BB962C8B-B14F-4D97-AF65-F5344CB8AC3E}">
        <p14:creationId xmlns:p14="http://schemas.microsoft.com/office/powerpoint/2010/main" val="105172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7772400" cy="4572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Example #1: Predicting Neonatal Infection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 bwMode="auto">
          <a:xfrm>
            <a:off x="566736" y="1104901"/>
            <a:ext cx="5872668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Problem:</a:t>
            </a:r>
            <a:r>
              <a:rPr lang="en-US" kern="0" dirty="0" smtClean="0"/>
              <a:t> Children born prematurely are at high risk of developing infections, many of which are not detected until after the baby is sick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Goal: </a:t>
            </a:r>
            <a:r>
              <a:rPr lang="en-US" kern="0" dirty="0" smtClean="0"/>
              <a:t>Detect subtle patterns in the data that predicts infection before it occurs</a:t>
            </a:r>
          </a:p>
        </p:txBody>
      </p:sp>
      <p:sp>
        <p:nvSpPr>
          <p:cNvPr id="3" name="Rectangle 2"/>
          <p:cNvSpPr/>
          <p:nvPr/>
        </p:nvSpPr>
        <p:spPr>
          <a:xfrm>
            <a:off x="566736" y="3086100"/>
            <a:ext cx="8167853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algn="l" eaLnBrk="0" hangingPunct="0">
              <a:buSzPct val="69000"/>
            </a:pPr>
            <a:r>
              <a:rPr lang="en-US" sz="2000" b="1" kern="0" dirty="0"/>
              <a:t>Data: </a:t>
            </a:r>
            <a:r>
              <a:rPr lang="en-US" sz="2000" kern="0" dirty="0"/>
              <a:t>16 vital signs such as heart rate, respiration rate, blood pressure, etc…</a:t>
            </a:r>
          </a:p>
          <a:p>
            <a:pPr algn="l" eaLnBrk="0" hangingPunct="0">
              <a:buSzPct val="69000"/>
              <a:buFont typeface="Lucida Grande"/>
              <a:buNone/>
            </a:pPr>
            <a:endParaRPr lang="en-US" sz="2000" b="1" kern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eaLnBrk="0" hangingPunct="0">
              <a:buSzPct val="69000"/>
              <a:buFont typeface="Lucida Grande"/>
              <a:buNone/>
            </a:pPr>
            <a:r>
              <a:rPr lang="en-US" sz="2000" b="1" kern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Impact</a:t>
            </a:r>
            <a:r>
              <a:rPr lang="en-US" sz="2000" b="1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</a:t>
            </a:r>
            <a:r>
              <a:rPr lang="en-US" sz="2000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Model </a:t>
            </a:r>
            <a:r>
              <a:rPr lang="en-US" sz="2000" kern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able </a:t>
            </a:r>
            <a:r>
              <a:rPr lang="en-US" sz="2000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predict the onset of infection 24 hours before the traditional symptoms of infection appear</a:t>
            </a:r>
          </a:p>
        </p:txBody>
      </p:sp>
      <p:sp>
        <p:nvSpPr>
          <p:cNvPr id="5" name="Rectangle 4"/>
          <p:cNvSpPr/>
          <p:nvPr/>
        </p:nvSpPr>
        <p:spPr>
          <a:xfrm>
            <a:off x="490537" y="4788058"/>
            <a:ext cx="71654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000" b="1" dirty="0" smtClean="0"/>
              <a:t>Image</a:t>
            </a:r>
            <a:r>
              <a:rPr lang="en-US" sz="1000" dirty="0" smtClean="0"/>
              <a:t>: http</a:t>
            </a:r>
            <a:r>
              <a:rPr lang="en-US" sz="1000" dirty="0"/>
              <a:t>://</a:t>
            </a:r>
            <a:r>
              <a:rPr lang="en-US" sz="1000" dirty="0" smtClean="0"/>
              <a:t>www.babycaretips4u.com/wp-content/uploads/2014/03/premature-baby.jpg</a:t>
            </a:r>
          </a:p>
          <a:p>
            <a:pPr algn="l"/>
            <a:r>
              <a:rPr lang="en-US" sz="1000" b="1" dirty="0" smtClean="0"/>
              <a:t>Case Study</a:t>
            </a:r>
            <a:r>
              <a:rPr lang="en-US" sz="1000" dirty="0" smtClean="0"/>
              <a:t>: http</a:t>
            </a:r>
            <a:r>
              <a:rPr lang="en-US" sz="1000" dirty="0"/>
              <a:t>://</a:t>
            </a:r>
            <a:r>
              <a:rPr lang="en-US" sz="1000" dirty="0" smtClean="0"/>
              <a:t>www.amazon.com/Big-Data-Revolution-Transform-Think/dp/0544002695</a:t>
            </a:r>
            <a:endParaRPr lang="en-US" sz="1000" dirty="0"/>
          </a:p>
        </p:txBody>
      </p:sp>
      <p:pic>
        <p:nvPicPr>
          <p:cNvPr id="3078" name="Picture 6" descr="http://www.babycaretips4u.com/wp-content/uploads/2014/03/premature-bab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404" y="1181100"/>
            <a:ext cx="2433133" cy="1789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172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Example #2: Automating Government Paper-Pushing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64770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 bwMode="auto">
          <a:xfrm>
            <a:off x="566737" y="1104901"/>
            <a:ext cx="6096000" cy="3505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Problem:</a:t>
            </a:r>
            <a:r>
              <a:rPr lang="en-US" kern="0" dirty="0" smtClean="0"/>
              <a:t> Processing disability claims at the Social Security Administration is a time-intensive process, with many claims taking over 2 years to adjudicate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Goal: </a:t>
            </a:r>
            <a:r>
              <a:rPr lang="en-US" kern="0" dirty="0" smtClean="0"/>
              <a:t>Automate the approval of a subset of the “simplest” disability claims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Data: </a:t>
            </a:r>
            <a:r>
              <a:rPr lang="en-US" kern="0" dirty="0" smtClean="0"/>
              <a:t>Free text in the claims form</a:t>
            </a:r>
          </a:p>
        </p:txBody>
      </p:sp>
      <p:sp>
        <p:nvSpPr>
          <p:cNvPr id="10" name="Rectangle 9"/>
          <p:cNvSpPr/>
          <p:nvPr/>
        </p:nvSpPr>
        <p:spPr>
          <a:xfrm>
            <a:off x="566736" y="3848100"/>
            <a:ext cx="8167853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marL="0" indent="0" algn="l">
              <a:lnSpc>
                <a:spcPct val="100000"/>
              </a:lnSpc>
              <a:buFont typeface="Lucida Grande"/>
              <a:buNone/>
            </a:pPr>
            <a:r>
              <a:rPr lang="en-US" sz="2000" b="1" kern="0" dirty="0"/>
              <a:t>Impact: </a:t>
            </a:r>
            <a:r>
              <a:rPr lang="en-US" sz="2000" kern="0" dirty="0" smtClean="0"/>
              <a:t>Able to fully automate 20% of the simplest claims. Rating accuracy of the algorithm is higher than the average claims examiner.</a:t>
            </a:r>
            <a:endParaRPr lang="en-US" sz="2000" kern="0" dirty="0"/>
          </a:p>
        </p:txBody>
      </p:sp>
      <p:pic>
        <p:nvPicPr>
          <p:cNvPr id="6148" name="Picture 4" descr="http://honda.house.gov/sites/honda.house.gov/files/wysiwyg_uploaded/SSA-log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7745" y="1257300"/>
            <a:ext cx="1782532" cy="1788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514637" y="4762500"/>
            <a:ext cx="91199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000" b="1" dirty="0" smtClean="0"/>
              <a:t>Case Study: </a:t>
            </a:r>
            <a:r>
              <a:rPr lang="en-US" sz="1000" dirty="0" smtClean="0"/>
              <a:t>http</a:t>
            </a:r>
            <a:r>
              <a:rPr lang="en-US" sz="1000" dirty="0"/>
              <a:t>://</a:t>
            </a:r>
            <a:r>
              <a:rPr lang="en-US" sz="1000" dirty="0" smtClean="0"/>
              <a:t>datamininglab.com/images/case-studies/ERI_Text_Mining_SSA_Claims_for_Disability_Approval.pdf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7907429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the data Mining workflow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9015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64770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MINING WORKFLOW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7" name="Subtitle 2"/>
          <p:cNvSpPr txBox="1">
            <a:spLocks/>
          </p:cNvSpPr>
          <p:nvPr/>
        </p:nvSpPr>
        <p:spPr bwMode="auto">
          <a:xfrm>
            <a:off x="566737" y="1181099"/>
            <a:ext cx="8167852" cy="3124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0.	Define the problem / question</a:t>
            </a:r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I. 	Identify </a:t>
            </a:r>
            <a:r>
              <a:rPr lang="en-US" sz="2400" b="1" dirty="0"/>
              <a:t>and collect </a:t>
            </a:r>
            <a:r>
              <a:rPr lang="en-US" sz="2400" b="1" dirty="0" smtClean="0"/>
              <a:t>data</a:t>
            </a:r>
            <a:endParaRPr lang="en-US" sz="2400" b="1" dirty="0"/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II. 	Explore and prepare data</a:t>
            </a:r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III. 	Build and evaluate model</a:t>
            </a:r>
            <a:endParaRPr lang="en-US" sz="2400" b="1" dirty="0"/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IV. 	Communicate </a:t>
            </a:r>
            <a:r>
              <a:rPr lang="en-US" sz="2400" b="1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5528552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0. Define the </a:t>
            </a:r>
            <a:br>
              <a:rPr lang="en-US" sz="7500" dirty="0" smtClean="0"/>
            </a:br>
            <a:r>
              <a:rPr lang="en-US" sz="7500" dirty="0" smtClean="0"/>
              <a:t>Problem / </a:t>
            </a:r>
            <a:br>
              <a:rPr lang="en-US" sz="7500" dirty="0" smtClean="0"/>
            </a:br>
            <a:r>
              <a:rPr lang="en-US" sz="7500" dirty="0" smtClean="0"/>
              <a:t>Question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16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MINING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Can I predict infection before it occurs?</a:t>
            </a: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Can I predict claim approval from the start of the process?</a:t>
            </a:r>
          </a:p>
        </p:txBody>
      </p:sp>
    </p:spTree>
    <p:extLst>
      <p:ext uri="{BB962C8B-B14F-4D97-AF65-F5344CB8AC3E}">
        <p14:creationId xmlns:p14="http://schemas.microsoft.com/office/powerpoint/2010/main" val="24892950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I. IDENTIFY AND </a:t>
            </a:r>
            <a:br>
              <a:rPr lang="en-US" sz="7500" dirty="0" smtClean="0"/>
            </a:br>
            <a:r>
              <a:rPr lang="en-US" sz="7500" dirty="0" smtClean="0"/>
              <a:t>COLLECT DATA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17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MINING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Vital Areas: Heart Rate, Blood Pressure, etc…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Want to collect all data on the claim form (mostly free text)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EXPLORE AND </a:t>
            </a:r>
            <a:br>
              <a:rPr lang="en-US" sz="7500" dirty="0" smtClean="0"/>
            </a:br>
            <a:r>
              <a:rPr lang="en-US" sz="7500" dirty="0" smtClean="0"/>
              <a:t>PREPARE DATA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18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MINING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Aggregate data at the minute level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Cluster like words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III. BUILD AND</a:t>
            </a:r>
            <a:br>
              <a:rPr lang="en-US" sz="7500" dirty="0" smtClean="0"/>
            </a:br>
            <a:r>
              <a:rPr lang="en-US" sz="7500" dirty="0" smtClean="0"/>
              <a:t>EVALUATE Models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19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MINING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Compare Decision Tree with Logistic Regression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Start with Naïve Bayes Classifier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0.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who Is A Data Scientist?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 How Data Scientists Add Value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the Data Mining Workflow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 Qualities of a good Data Scientist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AGENDA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IV. COMMUNICATE </a:t>
            </a:r>
            <a:br>
              <a:rPr lang="en-US" sz="7500" dirty="0" smtClean="0"/>
            </a:br>
            <a:r>
              <a:rPr lang="en-US" sz="7500" dirty="0" smtClean="0"/>
              <a:t>RESULTS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20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MINING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Create custom dashboard for doctors and nurses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Create  report and dashboard proof of concept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4671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6600" dirty="0" smtClean="0"/>
              <a:t>III. Qualities of a good data scientist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08108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22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38759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7200" dirty="0"/>
              <a:t>Asks Rational </a:t>
            </a:r>
            <a:r>
              <a:rPr lang="en-US" sz="7200" dirty="0" smtClean="0"/>
              <a:t>Questions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41160281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23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76859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7200" dirty="0" smtClean="0"/>
              <a:t>Retains </a:t>
            </a:r>
            <a:br>
              <a:rPr lang="en-US" sz="7200" dirty="0" smtClean="0"/>
            </a:br>
            <a:r>
              <a:rPr lang="en-US" sz="7200" dirty="0" smtClean="0"/>
              <a:t>Intellectual </a:t>
            </a:r>
            <a:br>
              <a:rPr lang="en-US" sz="7200" dirty="0" smtClean="0"/>
            </a:br>
            <a:r>
              <a:rPr lang="en-US" sz="7200" dirty="0" smtClean="0"/>
              <a:t>Humility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6886538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24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80669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7200" dirty="0" smtClean="0"/>
              <a:t>Communicates </a:t>
            </a:r>
            <a:br>
              <a:rPr lang="en-US" sz="7200" dirty="0" smtClean="0"/>
            </a:br>
            <a:r>
              <a:rPr lang="en-US" sz="7200" dirty="0" smtClean="0"/>
              <a:t>Clearly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7402067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25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8524139" cy="372275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7200" dirty="0" smtClean="0"/>
              <a:t>Understands </a:t>
            </a:r>
            <a:br>
              <a:rPr lang="en-US" sz="7200" dirty="0" smtClean="0"/>
            </a:br>
            <a:r>
              <a:rPr lang="en-US" sz="7200" dirty="0" smtClean="0"/>
              <a:t>the pros &amp; cons </a:t>
            </a:r>
            <a:br>
              <a:rPr lang="en-US" sz="7200" dirty="0" smtClean="0"/>
            </a:br>
            <a:r>
              <a:rPr lang="en-US" sz="7200" dirty="0" smtClean="0"/>
              <a:t>of different techniques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91262245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26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58571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5400" dirty="0"/>
              <a:t>STATISTICIANS, LIKE ARTISTS, have the bad habit of falling in love with their models</a:t>
            </a:r>
            <a:br>
              <a:rPr lang="en-US" sz="5400" dirty="0"/>
            </a:br>
            <a:r>
              <a:rPr lang="en-US" sz="5400" dirty="0"/>
              <a:t>- George Box</a:t>
            </a:r>
          </a:p>
        </p:txBody>
      </p:sp>
      <p:pic>
        <p:nvPicPr>
          <p:cNvPr id="7" name="Picture 8" descr="http://upload.wikimedia.org/wikipedia/commons/a/a2/GeorgeEPBox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0" t="4237" r="6881" b="4750"/>
          <a:stretch/>
        </p:blipFill>
        <p:spPr bwMode="auto">
          <a:xfrm>
            <a:off x="6298797" y="1094130"/>
            <a:ext cx="2649940" cy="3896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62838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6600" dirty="0"/>
              <a:t>0</a:t>
            </a:r>
            <a:r>
              <a:rPr lang="en-US" sz="6600" dirty="0" smtClean="0"/>
              <a:t>. who is A Data Scientist?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5786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What Is </a:t>
            </a:r>
            <a:br>
              <a:rPr lang="en-US" sz="7500" dirty="0" smtClean="0"/>
            </a:br>
            <a:r>
              <a:rPr lang="en-US" sz="7500" dirty="0" smtClean="0"/>
              <a:t>your </a:t>
            </a:r>
            <a:br>
              <a:rPr lang="en-US" sz="7500" dirty="0" smtClean="0"/>
            </a:br>
            <a:r>
              <a:rPr lang="en-US" sz="7500" dirty="0" smtClean="0"/>
              <a:t>definition?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4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85489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52" t="16552" r="30793" b="50000"/>
          <a:stretch/>
        </p:blipFill>
        <p:spPr bwMode="auto">
          <a:xfrm>
            <a:off x="1404937" y="1485900"/>
            <a:ext cx="6664753" cy="333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5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08235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0" t="16184" r="31310" b="43540"/>
          <a:stretch/>
        </p:blipFill>
        <p:spPr bwMode="auto">
          <a:xfrm>
            <a:off x="1633537" y="1333500"/>
            <a:ext cx="5896303" cy="3452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6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5021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/>
          <p:cNvSpPr/>
          <p:nvPr/>
        </p:nvSpPr>
        <p:spPr bwMode="auto">
          <a:xfrm>
            <a:off x="2166937" y="2596102"/>
            <a:ext cx="2468880" cy="2468880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6" name="Subtitle 2"/>
          <p:cNvSpPr txBox="1">
            <a:spLocks/>
          </p:cNvSpPr>
          <p:nvPr/>
        </p:nvSpPr>
        <p:spPr bwMode="auto">
          <a:xfrm>
            <a:off x="414337" y="1181100"/>
            <a:ext cx="2812880" cy="139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 charset="0"/>
              <a:buNone/>
            </a:pPr>
            <a:r>
              <a:rPr lang="en-US" kern="0" dirty="0" smtClean="0"/>
              <a:t>Data Scientists solve 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complex problems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using data mining techniques</a:t>
            </a:r>
          </a:p>
          <a:p>
            <a:pPr marL="0" indent="0">
              <a:buFont typeface="Lucida Grande" charset="0"/>
              <a:buNone/>
            </a:pPr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Oval 2"/>
          <p:cNvSpPr/>
          <p:nvPr/>
        </p:nvSpPr>
        <p:spPr bwMode="auto">
          <a:xfrm>
            <a:off x="2517787" y="2946952"/>
            <a:ext cx="1767181" cy="1767181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8" name="Oval 7"/>
          <p:cNvSpPr/>
          <p:nvPr/>
        </p:nvSpPr>
        <p:spPr bwMode="auto">
          <a:xfrm>
            <a:off x="2902614" y="3331779"/>
            <a:ext cx="997527" cy="997527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7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 bwMode="auto">
          <a:xfrm>
            <a:off x="2448828" y="3485964"/>
            <a:ext cx="1988343" cy="674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Computer Science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4278891" y="2573241"/>
            <a:ext cx="2468880" cy="2468880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2" name="Oval 11"/>
          <p:cNvSpPr/>
          <p:nvPr/>
        </p:nvSpPr>
        <p:spPr bwMode="auto">
          <a:xfrm>
            <a:off x="4629741" y="2924091"/>
            <a:ext cx="1767181" cy="1767181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3" name="Oval 12"/>
          <p:cNvSpPr/>
          <p:nvPr/>
        </p:nvSpPr>
        <p:spPr bwMode="auto">
          <a:xfrm>
            <a:off x="5014568" y="3308918"/>
            <a:ext cx="997527" cy="997527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4" name="Subtitle 2"/>
          <p:cNvSpPr txBox="1">
            <a:spLocks/>
          </p:cNvSpPr>
          <p:nvPr/>
        </p:nvSpPr>
        <p:spPr bwMode="auto">
          <a:xfrm>
            <a:off x="4622842" y="3632638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Statistics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3227217" y="1028700"/>
            <a:ext cx="2468880" cy="2468880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6" name="Oval 15"/>
          <p:cNvSpPr/>
          <p:nvPr/>
        </p:nvSpPr>
        <p:spPr bwMode="auto">
          <a:xfrm>
            <a:off x="3578067" y="1379550"/>
            <a:ext cx="1767181" cy="1767181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7" name="Oval 16"/>
          <p:cNvSpPr/>
          <p:nvPr/>
        </p:nvSpPr>
        <p:spPr bwMode="auto">
          <a:xfrm>
            <a:off x="3962894" y="1764377"/>
            <a:ext cx="997527" cy="997527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8" name="Subtitle 2"/>
          <p:cNvSpPr txBox="1">
            <a:spLocks/>
          </p:cNvSpPr>
          <p:nvPr/>
        </p:nvSpPr>
        <p:spPr bwMode="auto">
          <a:xfrm>
            <a:off x="3533595" y="1943100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Problem </a:t>
            </a:r>
          </a:p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Domain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7226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/>
          <p:cNvSpPr/>
          <p:nvPr/>
        </p:nvSpPr>
        <p:spPr bwMode="auto">
          <a:xfrm>
            <a:off x="2166937" y="2596102"/>
            <a:ext cx="2468880" cy="2468880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6" name="Subtitle 2"/>
          <p:cNvSpPr txBox="1">
            <a:spLocks/>
          </p:cNvSpPr>
          <p:nvPr/>
        </p:nvSpPr>
        <p:spPr bwMode="auto">
          <a:xfrm>
            <a:off x="414337" y="1181100"/>
            <a:ext cx="2812880" cy="139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 charset="0"/>
              <a:buNone/>
            </a:pPr>
            <a:r>
              <a:rPr lang="en-US" kern="0" dirty="0" smtClean="0"/>
              <a:t>Data Scientists solve 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complex problems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using data mining techniques</a:t>
            </a:r>
          </a:p>
          <a:p>
            <a:pPr marL="0" indent="0">
              <a:buFont typeface="Lucida Grande" charset="0"/>
              <a:buNone/>
            </a:pPr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Oval 2"/>
          <p:cNvSpPr/>
          <p:nvPr/>
        </p:nvSpPr>
        <p:spPr bwMode="auto">
          <a:xfrm>
            <a:off x="2517787" y="2946952"/>
            <a:ext cx="1767181" cy="1767181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8" name="Oval 7"/>
          <p:cNvSpPr/>
          <p:nvPr/>
        </p:nvSpPr>
        <p:spPr bwMode="auto">
          <a:xfrm>
            <a:off x="2902614" y="3331779"/>
            <a:ext cx="997527" cy="997527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8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 bwMode="auto">
          <a:xfrm>
            <a:off x="2448828" y="3485964"/>
            <a:ext cx="1988343" cy="674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Computer Science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4278891" y="2573241"/>
            <a:ext cx="2468880" cy="2468880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2" name="Oval 11"/>
          <p:cNvSpPr/>
          <p:nvPr/>
        </p:nvSpPr>
        <p:spPr bwMode="auto">
          <a:xfrm>
            <a:off x="4629741" y="2924091"/>
            <a:ext cx="1767181" cy="1767181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3" name="Oval 12"/>
          <p:cNvSpPr/>
          <p:nvPr/>
        </p:nvSpPr>
        <p:spPr bwMode="auto">
          <a:xfrm>
            <a:off x="5014568" y="3308918"/>
            <a:ext cx="997527" cy="997527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4" name="Subtitle 2"/>
          <p:cNvSpPr txBox="1">
            <a:spLocks/>
          </p:cNvSpPr>
          <p:nvPr/>
        </p:nvSpPr>
        <p:spPr bwMode="auto">
          <a:xfrm>
            <a:off x="4622842" y="3632638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Statistics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3227217" y="1028700"/>
            <a:ext cx="2468880" cy="2468880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6" name="Oval 15"/>
          <p:cNvSpPr/>
          <p:nvPr/>
        </p:nvSpPr>
        <p:spPr bwMode="auto">
          <a:xfrm>
            <a:off x="3578067" y="1379550"/>
            <a:ext cx="1767181" cy="1767181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7" name="Oval 16"/>
          <p:cNvSpPr/>
          <p:nvPr/>
        </p:nvSpPr>
        <p:spPr bwMode="auto">
          <a:xfrm>
            <a:off x="3962894" y="1764377"/>
            <a:ext cx="997527" cy="997527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8" name="Subtitle 2"/>
          <p:cNvSpPr txBox="1">
            <a:spLocks/>
          </p:cNvSpPr>
          <p:nvPr/>
        </p:nvSpPr>
        <p:spPr bwMode="auto">
          <a:xfrm>
            <a:off x="3533595" y="1943100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Problem </a:t>
            </a:r>
          </a:p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Domain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9" name="Subtitle 2"/>
          <p:cNvSpPr txBox="1">
            <a:spLocks/>
          </p:cNvSpPr>
          <p:nvPr/>
        </p:nvSpPr>
        <p:spPr bwMode="auto">
          <a:xfrm>
            <a:off x="6129337" y="1032162"/>
            <a:ext cx="2812880" cy="139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 charset="0"/>
              <a:buNone/>
            </a:pPr>
            <a:r>
              <a:rPr lang="en-US" kern="0" dirty="0" smtClean="0"/>
              <a:t>Wide variance in terms of skillsets: many job descriptions are more appropriate for a team of data scientists</a:t>
            </a:r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7226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4671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6600" dirty="0"/>
              <a:t>I</a:t>
            </a:r>
            <a:r>
              <a:rPr lang="en-US" sz="6600" dirty="0" smtClean="0"/>
              <a:t>. How Data Scientists Add Value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58866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General Assembly">
    <a:dk1>
      <a:srgbClr val="000000"/>
    </a:dk1>
    <a:lt1>
      <a:srgbClr val="FFFFFF"/>
    </a:lt1>
    <a:dk2>
      <a:srgbClr val="000000"/>
    </a:dk2>
    <a:lt2>
      <a:srgbClr val="808080"/>
    </a:lt2>
    <a:accent1>
      <a:srgbClr val="650A34"/>
    </a:accent1>
    <a:accent2>
      <a:srgbClr val="ED203B"/>
    </a:accent2>
    <a:accent3>
      <a:srgbClr val="FF9DB6"/>
    </a:accent3>
    <a:accent4>
      <a:srgbClr val="FFD707"/>
    </a:accent4>
    <a:accent5>
      <a:srgbClr val="78E6D2"/>
    </a:accent5>
    <a:accent6>
      <a:srgbClr val="23C2BC"/>
    </a:accent6>
    <a:hlink>
      <a:srgbClr val="009999"/>
    </a:hlink>
    <a:folHlink>
      <a:srgbClr val="99CC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8829</TotalTime>
  <Pages>0</Pages>
  <Words>1167</Words>
  <Characters>0</Characters>
  <Application>Microsoft Macintosh PowerPoint</Application>
  <PresentationFormat>Custom</PresentationFormat>
  <Lines>0</Lines>
  <Paragraphs>204</Paragraphs>
  <Slides>26</Slides>
  <Notes>26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28" baseType="lpstr">
      <vt:lpstr>GA_Instructor_Template_Deck</vt:lpstr>
      <vt:lpstr>Agenda</vt:lpstr>
      <vt:lpstr> DATA SCIENCE Class 1: Intro to Data Science</vt:lpstr>
      <vt:lpstr> 0.   who Is A Data Scientist? I.    How Data Scientists Add Value II.   the Data Mining Workflow III.  Qualities of a good Data Scientist</vt:lpstr>
      <vt:lpstr>0. who is A Data Scientist?</vt:lpstr>
      <vt:lpstr>What Is  your  definition?</vt:lpstr>
      <vt:lpstr>PowerPoint Presentation</vt:lpstr>
      <vt:lpstr>PowerPoint Presentation</vt:lpstr>
      <vt:lpstr>PowerPoint Presentation</vt:lpstr>
      <vt:lpstr>PowerPoint Presentation</vt:lpstr>
      <vt:lpstr>I. How Data Scientists Add Value</vt:lpstr>
      <vt:lpstr>PowerPoint Presentation</vt:lpstr>
      <vt:lpstr>PowerPoint Presentation</vt:lpstr>
      <vt:lpstr>PowerPoint Presentation</vt:lpstr>
      <vt:lpstr>PowerPoint Presentation</vt:lpstr>
      <vt:lpstr>Ii. the data Mining workflow</vt:lpstr>
      <vt:lpstr>PowerPoint Presentation</vt:lpstr>
      <vt:lpstr>0. Define the  Problem /  Question</vt:lpstr>
      <vt:lpstr>I. IDENTIFY AND  COLLECT DATA</vt:lpstr>
      <vt:lpstr>II. EXPLORE AND  PREPARE DATA</vt:lpstr>
      <vt:lpstr>III. BUILD AND EVALUATE Models</vt:lpstr>
      <vt:lpstr>IV. COMMUNICATE  RESULTS</vt:lpstr>
      <vt:lpstr>III. Qualities of a good data scientist</vt:lpstr>
      <vt:lpstr>Asks Rational Questions</vt:lpstr>
      <vt:lpstr>Retains  Intellectual  Humility</vt:lpstr>
      <vt:lpstr>Communicates  Clearly</vt:lpstr>
      <vt:lpstr>Understands  the pros &amp; cons  of different techniques</vt:lpstr>
      <vt:lpstr>STATISTICIANS, LIKE ARTISTS, have the bad habit of falling in love with their models - George Box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Sinan Ozdemir</cp:lastModifiedBy>
  <cp:revision>594</cp:revision>
  <dcterms:modified xsi:type="dcterms:W3CDTF">2014-12-15T03:05:03Z</dcterms:modified>
</cp:coreProperties>
</file>